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67" r:id="rId6"/>
    <p:sldId id="307" r:id="rId7"/>
    <p:sldId id="306" r:id="rId8"/>
    <p:sldId id="308" r:id="rId9"/>
    <p:sldId id="262" r:id="rId10"/>
    <p:sldId id="268" r:id="rId11"/>
    <p:sldId id="309" r:id="rId12"/>
    <p:sldId id="311" r:id="rId13"/>
    <p:sldId id="310" r:id="rId14"/>
    <p:sldId id="312" r:id="rId15"/>
    <p:sldId id="313" r:id="rId16"/>
    <p:sldId id="314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263" r:id="rId29"/>
    <p:sldId id="269" r:id="rId30"/>
    <p:sldId id="264" r:id="rId31"/>
    <p:sldId id="270" r:id="rId32"/>
    <p:sldId id="265" r:id="rId33"/>
    <p:sldId id="271" r:id="rId34"/>
    <p:sldId id="272" r:id="rId35"/>
    <p:sldId id="274" r:id="rId36"/>
    <p:sldId id="266" r:id="rId37"/>
    <p:sldId id="275" r:id="rId38"/>
    <p:sldId id="261" r:id="rId39"/>
    <p:sldId id="288" r:id="rId40"/>
    <p:sldId id="289" r:id="rId41"/>
    <p:sldId id="290" r:id="rId42"/>
    <p:sldId id="291" r:id="rId43"/>
    <p:sldId id="292" r:id="rId44"/>
    <p:sldId id="293" r:id="rId45"/>
    <p:sldId id="276" r:id="rId46"/>
    <p:sldId id="277" r:id="rId47"/>
    <p:sldId id="294" r:id="rId48"/>
    <p:sldId id="295" r:id="rId49"/>
    <p:sldId id="296" r:id="rId50"/>
    <p:sldId id="298" r:id="rId51"/>
    <p:sldId id="299" r:id="rId52"/>
    <p:sldId id="300" r:id="rId53"/>
    <p:sldId id="301" r:id="rId54"/>
    <p:sldId id="302" r:id="rId55"/>
    <p:sldId id="303" r:id="rId56"/>
    <p:sldId id="297" r:id="rId57"/>
    <p:sldId id="305" r:id="rId58"/>
    <p:sldId id="304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11/16/2023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D6CA2-4C75-4D9B-9EE0-F8004011A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INICIO do PI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9B432E-8359-4E47-8442-16DF289104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Conhecimentos , Habilidades e Atitudes</a:t>
            </a:r>
          </a:p>
        </p:txBody>
      </p:sp>
    </p:spTree>
    <p:extLst>
      <p:ext uri="{BB962C8B-B14F-4D97-AF65-F5344CB8AC3E}">
        <p14:creationId xmlns:p14="http://schemas.microsoft.com/office/powerpoint/2010/main" val="180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08598F5-9D3B-4471-BE04-F988428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21" y="1401918"/>
            <a:ext cx="6090557" cy="3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9305" y="73552"/>
            <a:ext cx="11924150" cy="10714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1 – Crie o modelo conceitual no </a:t>
            </a:r>
            <a:r>
              <a:rPr lang="pt-BR" dirty="0" err="1" smtClean="0"/>
              <a:t>BrModelo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29302" y="1204405"/>
            <a:ext cx="11924153" cy="10714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2 – Crie o modelo lógico no </a:t>
            </a:r>
            <a:r>
              <a:rPr lang="pt-BR" dirty="0" err="1" smtClean="0"/>
              <a:t>BrModelo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29300" y="2310081"/>
            <a:ext cx="11924155" cy="10714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3 – Crie o modelo físico no </a:t>
            </a:r>
            <a:r>
              <a:rPr lang="pt-BR" dirty="0" err="1" smtClean="0"/>
              <a:t>BrModelo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29301" y="3433621"/>
            <a:ext cx="11924155" cy="10714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4 – Implemente o código SQL no SQL Server. Não esqueça de colocar IDENTITY(1,1) e NOT NULL quando necessário.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29301" y="4573710"/>
            <a:ext cx="11924155" cy="107141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5– Gere o MER no SSMS e mostre ao Prof.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29301" y="5676855"/>
            <a:ext cx="11924155" cy="10714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6– Crie a Classe Paciente na Camada </a:t>
            </a:r>
            <a:r>
              <a:rPr lang="pt-BR" dirty="0" err="1" smtClean="0"/>
              <a:t>Entities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099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9305" y="73552"/>
            <a:ext cx="11933386" cy="10714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1 – Crie o modelo conceitual no </a:t>
            </a:r>
            <a:r>
              <a:rPr lang="pt-BR" dirty="0" err="1" smtClean="0"/>
              <a:t>BrModelo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8598F5-9D3B-4471-BE04-F988428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514" y="1906368"/>
            <a:ext cx="4307941" cy="245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29302" y="206877"/>
            <a:ext cx="11748662" cy="10714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2 – Crie o modelo lógico no </a:t>
            </a:r>
            <a:r>
              <a:rPr lang="pt-BR" dirty="0" err="1" smtClean="0"/>
              <a:t>BrModelo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38" y="1666222"/>
            <a:ext cx="38671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83119" y="93049"/>
            <a:ext cx="11905681" cy="10714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3 – Crie o modelo físico no </a:t>
            </a:r>
            <a:r>
              <a:rPr lang="pt-BR" dirty="0" err="1" smtClean="0"/>
              <a:t>BrModelo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80" y="2327707"/>
            <a:ext cx="5094227" cy="253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9300" y="247076"/>
            <a:ext cx="11665536" cy="10714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4 – Implemente o código SQL no SQL Server. Não esqueça de colocar IDENTITY(1,1) e NOT NULL quando necessário.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228" y="2408959"/>
            <a:ext cx="6286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94074"/>
            <a:ext cx="11998036" cy="107141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5– Gere o MER no SSMS e mostre ao Prof.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32" y="1843450"/>
            <a:ext cx="3757468" cy="341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73882" y="273582"/>
            <a:ext cx="12007282" cy="10714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6– Crie a Classe Paciente na Camada </a:t>
            </a:r>
            <a:r>
              <a:rPr lang="pt-BR" dirty="0" err="1" smtClean="0"/>
              <a:t>Entities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73" y="1991073"/>
            <a:ext cx="10898918" cy="31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9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73882" y="273582"/>
            <a:ext cx="11831791" cy="10714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6– Crie a Classe Paciente na Camada </a:t>
            </a:r>
            <a:r>
              <a:rPr lang="pt-BR" dirty="0" err="1" smtClean="0"/>
              <a:t>Entities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64" y="1505527"/>
            <a:ext cx="9285626" cy="522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3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323975"/>
            <a:ext cx="12115800" cy="421005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80104" y="144273"/>
            <a:ext cx="11831791" cy="10714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6– Crie a Classe Paciente na Camada </a:t>
            </a:r>
            <a:r>
              <a:rPr lang="pt-BR" dirty="0" err="1" smtClean="0"/>
              <a:t>Entities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009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1EA6D-CB1C-4F6A-9EA7-10A1E53E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CABEE0-2585-49A1-A926-A39D43DEB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Design System</a:t>
            </a:r>
          </a:p>
          <a:p>
            <a:r>
              <a:rPr lang="pt-BR" dirty="0"/>
              <a:t>Analista de Requisitos</a:t>
            </a:r>
          </a:p>
          <a:p>
            <a:r>
              <a:rPr lang="pt-BR" dirty="0"/>
              <a:t>Administrador de Banco de Dados</a:t>
            </a:r>
          </a:p>
          <a:p>
            <a:r>
              <a:rPr lang="pt-BR" dirty="0"/>
              <a:t>Desenvolvedor </a:t>
            </a:r>
            <a:r>
              <a:rPr lang="pt-BR" dirty="0" err="1"/>
              <a:t>FullStack</a:t>
            </a:r>
            <a:r>
              <a:rPr lang="pt-BR" dirty="0"/>
              <a:t> C#</a:t>
            </a:r>
          </a:p>
        </p:txBody>
      </p:sp>
    </p:spTree>
    <p:extLst>
      <p:ext uri="{BB962C8B-B14F-4D97-AF65-F5344CB8AC3E}">
        <p14:creationId xmlns:p14="http://schemas.microsoft.com/office/powerpoint/2010/main" val="299211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00" y="1080655"/>
            <a:ext cx="11642673" cy="568036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3882" y="107327"/>
            <a:ext cx="11831791" cy="10714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6– Crie a Classe Paciente na Camada </a:t>
            </a:r>
            <a:r>
              <a:rPr lang="pt-BR" dirty="0" err="1" smtClean="0"/>
              <a:t>Entities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940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637" y="2252662"/>
            <a:ext cx="4276725" cy="235267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3882" y="273582"/>
            <a:ext cx="11831791" cy="10714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6– Crie a Classe Paciente na Camada </a:t>
            </a:r>
            <a:r>
              <a:rPr lang="pt-BR" dirty="0" err="1" smtClean="0"/>
              <a:t>Entities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2610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891" y="1444626"/>
            <a:ext cx="6426927" cy="528401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3882" y="273582"/>
            <a:ext cx="11831791" cy="10714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ETAPA 6– Crie a Classe Paciente na Camada </a:t>
            </a:r>
            <a:r>
              <a:rPr lang="pt-BR" dirty="0" err="1" smtClean="0"/>
              <a:t>Entities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173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Parei aqui! Dia 16 a gente volta!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28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23837"/>
            <a:ext cx="119253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28700"/>
            <a:ext cx="11887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66675"/>
            <a:ext cx="12039600" cy="699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6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73" y="295563"/>
            <a:ext cx="10318581" cy="62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53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70C8058-BF04-472F-8414-D79528561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7" y="766916"/>
            <a:ext cx="10639573" cy="46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BAC002-4FCB-439E-BA14-517F8700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3" y="674125"/>
            <a:ext cx="8479111" cy="54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220E7-409F-4D66-BA07-115E0474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Situação problema </a:t>
            </a:r>
            <a:r>
              <a:rPr lang="pt-BR" dirty="0" smtClean="0"/>
              <a:t>PI </a:t>
            </a:r>
            <a:r>
              <a:rPr lang="pt-BR" dirty="0"/>
              <a:t>(</a:t>
            </a:r>
            <a:r>
              <a:rPr lang="pt-BR" dirty="0" err="1"/>
              <a:t>CLINICa</a:t>
            </a:r>
            <a:r>
              <a:rPr lang="pt-BR" dirty="0"/>
              <a:t> ROMULLUS)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35FA1A-3305-42B7-99FA-513DB5DF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cliente necessita de um sistema que realize o controle de uma clinica ou hospital. Teremos que cadastrar o paciente, o médico e realizar o agendamento.</a:t>
            </a:r>
          </a:p>
          <a:p>
            <a:endParaRPr lang="pt-BR" dirty="0"/>
          </a:p>
          <a:p>
            <a:r>
              <a:rPr lang="pt-BR" sz="4800" dirty="0"/>
              <a:t>15 minutos apenas para identificar as entidades</a:t>
            </a:r>
          </a:p>
        </p:txBody>
      </p:sp>
    </p:spTree>
    <p:extLst>
      <p:ext uri="{BB962C8B-B14F-4D97-AF65-F5344CB8AC3E}">
        <p14:creationId xmlns:p14="http://schemas.microsoft.com/office/powerpoint/2010/main" val="127086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5FE2B3D-89B4-43D8-9A6E-47B960ED4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7" y="889349"/>
            <a:ext cx="9183328" cy="52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0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C5D2CF9-AECD-4027-AFAF-164231C3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5" y="1257301"/>
            <a:ext cx="11022952" cy="296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8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C20EB2D-CFCA-4257-A1B7-17C562431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773655"/>
            <a:ext cx="8709300" cy="51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4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B0691A-9224-499A-8816-F4BEA068D4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 cereja do bolo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696096-E3C2-4BB3-99D9-5394BA528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06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D3ADA9-8B25-4587-A447-DB2222E5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4" y="346181"/>
            <a:ext cx="10270670" cy="63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5456136-341B-459F-86FC-9BBC6800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14" y="428388"/>
            <a:ext cx="9267160" cy="58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FA7537A-A729-473F-A59F-3F092E1B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12" y="448125"/>
            <a:ext cx="8135576" cy="59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C6B1B-FB35-4E28-99C3-87821339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Entidade forte e fraca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10CC5-BB43-4CE5-A559-765EE6EF6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entidade fraca é que precisa de outra entidade.</a:t>
            </a:r>
          </a:p>
        </p:txBody>
      </p:sp>
    </p:spTree>
    <p:extLst>
      <p:ext uri="{BB962C8B-B14F-4D97-AF65-F5344CB8AC3E}">
        <p14:creationId xmlns:p14="http://schemas.microsoft.com/office/powerpoint/2010/main" val="384803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4CF49D-9FAE-420B-AAD4-C4824CC3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68" y="666036"/>
            <a:ext cx="11560064" cy="47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9C65EA-BD9D-4A03-BF12-B8736F33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33302"/>
            <a:ext cx="7473437" cy="65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1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4B0C527-15BD-4FE2-9462-CE22A0EF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12" y="1899362"/>
            <a:ext cx="8891573" cy="206303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70780CE-E120-4E1F-BC16-8C51B56C9330}"/>
              </a:ext>
            </a:extLst>
          </p:cNvPr>
          <p:cNvSpPr/>
          <p:nvPr/>
        </p:nvSpPr>
        <p:spPr>
          <a:xfrm>
            <a:off x="620257" y="4193239"/>
            <a:ext cx="55954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/>
              <a:t>20</a:t>
            </a:r>
            <a:r>
              <a:rPr lang="pt-BR" dirty="0"/>
              <a:t> minutos apenas para identificar as entidades</a:t>
            </a:r>
          </a:p>
        </p:txBody>
      </p:sp>
    </p:spTree>
    <p:extLst>
      <p:ext uri="{BB962C8B-B14F-4D97-AF65-F5344CB8AC3E}">
        <p14:creationId xmlns:p14="http://schemas.microsoft.com/office/powerpoint/2010/main" val="42602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F3EF07B-93E0-416D-9BC9-79B7ACDB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70" y="0"/>
            <a:ext cx="6880860" cy="626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BB0601A-EE98-43FF-90D5-28996349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551730"/>
            <a:ext cx="6750050" cy="575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5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0E5ACB-BA73-48BD-9EEA-1B52F5FCC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24"/>
            <a:ext cx="12192000" cy="64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5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44C9A30-402D-45FA-9EA2-38597BD17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681"/>
            <a:ext cx="12192000" cy="56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0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91E1EA-CCA8-41B6-9362-FC0917CC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47637"/>
            <a:ext cx="107251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2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4EB33-05DB-4126-806B-49925D55CE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namespace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E61AEB-0FE1-4147-B2B5-6700823C6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É um conjunto de classes (organização, porém, lógica)</a:t>
            </a:r>
          </a:p>
        </p:txBody>
      </p:sp>
    </p:spTree>
    <p:extLst>
      <p:ext uri="{BB962C8B-B14F-4D97-AF65-F5344CB8AC3E}">
        <p14:creationId xmlns:p14="http://schemas.microsoft.com/office/powerpoint/2010/main" val="321962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4B01AB-D2EC-4F9B-AC04-F3F14B84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pt-BR" dirty="0" err="1"/>
              <a:t>Namespaces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30F6B7-2916-4192-8976-BE32E880A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Agrupar todas as classes de entidade.</a:t>
            </a:r>
          </a:p>
          <a:p>
            <a:pPr lvl="1"/>
            <a:r>
              <a:rPr lang="pt-BR" dirty="0" err="1"/>
              <a:t>SisMed</a:t>
            </a:r>
            <a:endParaRPr lang="pt-BR" dirty="0"/>
          </a:p>
          <a:p>
            <a:pPr lvl="2"/>
            <a:r>
              <a:rPr lang="pt-BR" dirty="0" err="1"/>
              <a:t>Models</a:t>
            </a:r>
            <a:endParaRPr lang="pt-BR" dirty="0"/>
          </a:p>
          <a:p>
            <a:pPr lvl="3"/>
            <a:r>
              <a:rPr lang="pt-BR" dirty="0" err="1"/>
              <a:t>Entities</a:t>
            </a:r>
            <a:endParaRPr lang="pt-BR" dirty="0"/>
          </a:p>
          <a:p>
            <a:r>
              <a:rPr lang="pt-BR" dirty="0" err="1"/>
              <a:t>Entity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1E44D8-D3F5-4160-A9CE-081C142F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70" y="3429000"/>
            <a:ext cx="8436672" cy="8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8989E1-DBF1-4698-BE46-A04A9975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0" y="673100"/>
            <a:ext cx="8436672" cy="898752"/>
          </a:xfrm>
          <a:prstGeom prst="rect">
            <a:avLst/>
          </a:prstGeom>
        </p:spPr>
      </p:pic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CF89FC05-D472-4601-A6CD-400667DB795E}"/>
              </a:ext>
            </a:extLst>
          </p:cNvPr>
          <p:cNvSpPr/>
          <p:nvPr/>
        </p:nvSpPr>
        <p:spPr>
          <a:xfrm rot="5400000">
            <a:off x="3009900" y="1556204"/>
            <a:ext cx="914400" cy="72684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466603-4061-4597-9C7E-5C015438DD95}"/>
              </a:ext>
            </a:extLst>
          </p:cNvPr>
          <p:cNvSpPr txBox="1"/>
          <p:nvPr/>
        </p:nvSpPr>
        <p:spPr>
          <a:xfrm>
            <a:off x="711200" y="2730500"/>
            <a:ext cx="7096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Criar uma pasta de trabalho com o nome </a:t>
            </a:r>
            <a:r>
              <a:rPr lang="pt-BR" dirty="0" err="1" smtClean="0"/>
              <a:t>projetosismedromulo</a:t>
            </a:r>
            <a:r>
              <a:rPr lang="pt-BR" dirty="0"/>
              <a:t>:</a:t>
            </a:r>
          </a:p>
          <a:p>
            <a:r>
              <a:rPr lang="pt-BR" dirty="0">
                <a:highlight>
                  <a:srgbClr val="FFFF00"/>
                </a:highlight>
              </a:rPr>
              <a:t>Objetivo da pasta é organizar os seus projetos pessoais da escola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2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C2AC3-EE09-4682-9221-30A08525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VSCODE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87BC90-5C1C-4707-BFD5-3BF3D35E0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600" b="1" u="sng" dirty="0"/>
              <a:t>Microsoft </a:t>
            </a:r>
            <a:r>
              <a:rPr lang="pt-BR" sz="3600" b="1" u="sng" dirty="0" err="1"/>
              <a:t>Ignite</a:t>
            </a:r>
            <a:endParaRPr lang="pt-BR" sz="3600" b="1" u="sng" dirty="0"/>
          </a:p>
          <a:p>
            <a:r>
              <a:rPr lang="pt-BR" dirty="0"/>
              <a:t>VSCODE</a:t>
            </a:r>
          </a:p>
          <a:p>
            <a:r>
              <a:rPr lang="pt-BR" dirty="0"/>
              <a:t>GITHUB</a:t>
            </a:r>
          </a:p>
          <a:p>
            <a:r>
              <a:rPr lang="pt-BR" dirty="0"/>
              <a:t>CHATGPT</a:t>
            </a:r>
          </a:p>
          <a:p>
            <a:r>
              <a:rPr lang="pt-BR" dirty="0"/>
              <a:t>COPILOT X dentro do GITHUB</a:t>
            </a:r>
          </a:p>
          <a:p>
            <a:r>
              <a:rPr lang="pt-BR" dirty="0"/>
              <a:t>LOOP</a:t>
            </a:r>
          </a:p>
          <a:p>
            <a:r>
              <a:rPr lang="pt-BR" dirty="0"/>
              <a:t>SQL SERVER</a:t>
            </a:r>
          </a:p>
          <a:p>
            <a:r>
              <a:rPr lang="pt-BR" dirty="0"/>
              <a:t>WINDOWS 11</a:t>
            </a:r>
          </a:p>
        </p:txBody>
      </p:sp>
    </p:spTree>
    <p:extLst>
      <p:ext uri="{BB962C8B-B14F-4D97-AF65-F5344CB8AC3E}">
        <p14:creationId xmlns:p14="http://schemas.microsoft.com/office/powerpoint/2010/main" val="40428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ADE6255-E77C-4B3C-A47A-BD31012DB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32202"/>
            <a:ext cx="8660683" cy="619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91E69A1-A7EF-436F-9671-8EE06697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89" y="1690007"/>
            <a:ext cx="8029422" cy="34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8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41051F3-C77D-47EA-8F0D-B17B5949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74" y="1511300"/>
            <a:ext cx="9619852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BF147D1-B55B-4252-B912-99285F646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387610"/>
            <a:ext cx="5549900" cy="31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6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7320EA-ACE6-4C4F-9F9A-A0CDEB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2262187"/>
            <a:ext cx="90201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9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6E5EAD2-E30A-4A87-9A6C-9F7BFE04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557462"/>
            <a:ext cx="56388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A2F04F7-D43B-4056-AC93-06DF9321C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524125"/>
            <a:ext cx="61531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3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E0D111-ABAC-4EDE-98EB-A04AAFC7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14" y="2108201"/>
            <a:ext cx="5998586" cy="22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427F472-F013-419A-8054-4747873B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508465"/>
            <a:ext cx="8833286" cy="590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sismedconsole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Vamos criar um sistema de consultas como uma aplicação console (diferenciar console, web, mobile, </a:t>
            </a:r>
            <a:r>
              <a:rPr lang="pt-BR" dirty="0" err="1" smtClean="0"/>
              <a:t>IoT</a:t>
            </a:r>
            <a:r>
              <a:rPr lang="pt-BR" dirty="0" smtClean="0"/>
              <a:t> e </a:t>
            </a:r>
            <a:r>
              <a:rPr lang="pt-BR" dirty="0" err="1" smtClean="0"/>
              <a:t>Cloud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083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8800" cy="6908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15637" y="1136072"/>
            <a:ext cx="159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 que é uma </a:t>
            </a:r>
          </a:p>
          <a:p>
            <a:r>
              <a:rPr lang="pt-BR" dirty="0" smtClean="0"/>
              <a:t>Classe?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2679188" y="212742"/>
            <a:ext cx="155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Classe é um</a:t>
            </a:r>
          </a:p>
          <a:p>
            <a:r>
              <a:rPr lang="pt-BR" dirty="0" smtClean="0"/>
              <a:t>Conjunto de </a:t>
            </a:r>
          </a:p>
          <a:p>
            <a:r>
              <a:rPr lang="pt-BR" dirty="0" smtClean="0"/>
              <a:t>Objetos!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679188" y="1658234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Cada um </a:t>
            </a:r>
          </a:p>
          <a:p>
            <a:r>
              <a:rPr lang="pt-BR" dirty="0" smtClean="0"/>
              <a:t>De nós é</a:t>
            </a:r>
          </a:p>
          <a:p>
            <a:r>
              <a:rPr lang="pt-BR" dirty="0" smtClean="0"/>
              <a:t>Uma instância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557358" y="859072"/>
            <a:ext cx="2132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Cada um de nós</a:t>
            </a:r>
          </a:p>
          <a:p>
            <a:r>
              <a:rPr lang="pt-BR" dirty="0"/>
              <a:t>é</a:t>
            </a:r>
            <a:r>
              <a:rPr lang="pt-BR" dirty="0" smtClean="0"/>
              <a:t> um objeto, ou</a:t>
            </a:r>
          </a:p>
          <a:p>
            <a:r>
              <a:rPr lang="pt-BR" dirty="0"/>
              <a:t>s</a:t>
            </a:r>
            <a:r>
              <a:rPr lang="pt-BR" dirty="0" smtClean="0"/>
              <a:t>eja, instância da</a:t>
            </a:r>
          </a:p>
          <a:p>
            <a:r>
              <a:rPr lang="pt-BR" dirty="0" smtClean="0"/>
              <a:t>Classe </a:t>
            </a:r>
            <a:r>
              <a:rPr lang="pt-BR" b="1" dirty="0" err="1" smtClean="0"/>
              <a:t>Medico.cs</a:t>
            </a:r>
            <a:endParaRPr lang="pt-BR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518400" y="766618"/>
            <a:ext cx="37500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Então!</a:t>
            </a:r>
          </a:p>
          <a:p>
            <a:endParaRPr lang="pt-BR" dirty="0"/>
          </a:p>
          <a:p>
            <a:r>
              <a:rPr lang="pt-BR" b="1" dirty="0" smtClean="0"/>
              <a:t>Classe: </a:t>
            </a:r>
            <a:r>
              <a:rPr lang="pt-BR" dirty="0" smtClean="0"/>
              <a:t>é um conjunto de objetos</a:t>
            </a:r>
          </a:p>
          <a:p>
            <a:endParaRPr lang="pt-BR" dirty="0"/>
          </a:p>
          <a:p>
            <a:r>
              <a:rPr lang="pt-BR" b="1" dirty="0" smtClean="0"/>
              <a:t>Objeto: </a:t>
            </a:r>
            <a:r>
              <a:rPr lang="pt-BR" dirty="0" smtClean="0"/>
              <a:t>é uma instância da classe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5285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F24DBAD-A819-44C3-9569-90343FF8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95" y="868680"/>
            <a:ext cx="11049465" cy="51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642231"/>
            <a:ext cx="8358909" cy="53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B983BEE-019A-447D-80F6-03C5CA7D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91" y="2204358"/>
            <a:ext cx="11351217" cy="16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8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3A2AD60-9401-4DE3-A817-5C8C11CC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4" y="1714500"/>
            <a:ext cx="11922932" cy="290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CA1D37-B406-45DC-8593-68F82B3A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70" y="148286"/>
            <a:ext cx="7566660" cy="656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1942866-625A-4DFE-B938-35AC26DC0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33" y="1788658"/>
            <a:ext cx="6367638" cy="252208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E84F0A1-2F9F-4908-8744-36C46A963AC3}"/>
              </a:ext>
            </a:extLst>
          </p:cNvPr>
          <p:cNvSpPr txBox="1"/>
          <p:nvPr/>
        </p:nvSpPr>
        <p:spPr>
          <a:xfrm>
            <a:off x="7249885" y="2311036"/>
            <a:ext cx="4244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Medico</a:t>
            </a:r>
          </a:p>
          <a:p>
            <a:r>
              <a:rPr lang="pt-BR" dirty="0"/>
              <a:t>Paciente</a:t>
            </a:r>
          </a:p>
          <a:p>
            <a:r>
              <a:rPr lang="pt-BR" dirty="0"/>
              <a:t>Consulta</a:t>
            </a:r>
          </a:p>
          <a:p>
            <a:r>
              <a:rPr lang="pt-BR" dirty="0" err="1"/>
              <a:t>InformacoesComplementaresPaciente</a:t>
            </a:r>
            <a:endParaRPr lang="pt-BR" dirty="0"/>
          </a:p>
          <a:p>
            <a:r>
              <a:rPr lang="pt-BR" dirty="0" err="1"/>
              <a:t>MonitoramentoPaciente</a:t>
            </a:r>
            <a:endParaRPr lang="pt-BR" dirty="0"/>
          </a:p>
        </p:txBody>
      </p:sp>
      <p:sp>
        <p:nvSpPr>
          <p:cNvPr id="4" name="Seta: para a Direita Listrada 3">
            <a:extLst>
              <a:ext uri="{FF2B5EF4-FFF2-40B4-BE49-F238E27FC236}">
                <a16:creationId xmlns:a16="http://schemas.microsoft.com/office/drawing/2014/main" id="{82EE6BA1-A223-4F74-B646-C7B8D75125C2}"/>
              </a:ext>
            </a:extLst>
          </p:cNvPr>
          <p:cNvSpPr/>
          <p:nvPr/>
        </p:nvSpPr>
        <p:spPr>
          <a:xfrm>
            <a:off x="3966657" y="2988128"/>
            <a:ext cx="3283228" cy="31653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97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DC8BAA9-43E1-42B6-A82E-BB4D0F34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289" y="1959429"/>
            <a:ext cx="9873421" cy="25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7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A4B5C5-F431-413A-A834-7464DDBC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70" y="1728968"/>
            <a:ext cx="8481060" cy="34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  <a:extLst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E9FBC8E-8666-4442-8D7D-B250510CD4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84" y="2005"/>
            <a:ext cx="10908632" cy="6853991"/>
          </a:xfrm>
          <a:custGeom>
            <a:avLst/>
            <a:gdLst>
              <a:gd name="connsiteX0" fmla="*/ 9059740 w 10908632"/>
              <a:gd name="connsiteY0" fmla="*/ 0 h 6853991"/>
              <a:gd name="connsiteX1" fmla="*/ 9694921 w 10908632"/>
              <a:gd name="connsiteY1" fmla="*/ 0 h 6853991"/>
              <a:gd name="connsiteX2" fmla="*/ 9825053 w 10908632"/>
              <a:gd name="connsiteY2" fmla="*/ 165594 h 6853991"/>
              <a:gd name="connsiteX3" fmla="*/ 10908632 w 10908632"/>
              <a:gd name="connsiteY3" fmla="*/ 3429000 h 6853991"/>
              <a:gd name="connsiteX4" fmla="*/ 9825053 w 10908632"/>
              <a:gd name="connsiteY4" fmla="*/ 6692406 h 6853991"/>
              <a:gd name="connsiteX5" fmla="*/ 9698072 w 10908632"/>
              <a:gd name="connsiteY5" fmla="*/ 6853991 h 6853991"/>
              <a:gd name="connsiteX6" fmla="*/ 9063562 w 10908632"/>
              <a:gd name="connsiteY6" fmla="*/ 6853991 h 6853991"/>
              <a:gd name="connsiteX7" fmla="*/ 9138428 w 10908632"/>
              <a:gd name="connsiteY7" fmla="*/ 6775466 h 6853991"/>
              <a:gd name="connsiteX8" fmla="*/ 10431379 w 10908632"/>
              <a:gd name="connsiteY8" fmla="*/ 3429000 h 6853991"/>
              <a:gd name="connsiteX9" fmla="*/ 9138428 w 10908632"/>
              <a:gd name="connsiteY9" fmla="*/ 82534 h 6853991"/>
              <a:gd name="connsiteX10" fmla="*/ 2037821 w 10908632"/>
              <a:gd name="connsiteY10" fmla="*/ 0 h 6853991"/>
              <a:gd name="connsiteX11" fmla="*/ 8870811 w 10908632"/>
              <a:gd name="connsiteY11" fmla="*/ 0 h 6853991"/>
              <a:gd name="connsiteX12" fmla="*/ 8877212 w 10908632"/>
              <a:gd name="connsiteY12" fmla="*/ 6103 h 6853991"/>
              <a:gd name="connsiteX13" fmla="*/ 10295021 w 10908632"/>
              <a:gd name="connsiteY13" fmla="*/ 3429000 h 6853991"/>
              <a:gd name="connsiteX14" fmla="*/ 8877212 w 10908632"/>
              <a:gd name="connsiteY14" fmla="*/ 6851897 h 6853991"/>
              <a:gd name="connsiteX15" fmla="*/ 8875015 w 10908632"/>
              <a:gd name="connsiteY15" fmla="*/ 6853991 h 6853991"/>
              <a:gd name="connsiteX16" fmla="*/ 2033617 w 10908632"/>
              <a:gd name="connsiteY16" fmla="*/ 6853991 h 6853991"/>
              <a:gd name="connsiteX17" fmla="*/ 2031421 w 10908632"/>
              <a:gd name="connsiteY17" fmla="*/ 6851897 h 6853991"/>
              <a:gd name="connsiteX18" fmla="*/ 613611 w 10908632"/>
              <a:gd name="connsiteY18" fmla="*/ 3429000 h 6853991"/>
              <a:gd name="connsiteX19" fmla="*/ 2031420 w 10908632"/>
              <a:gd name="connsiteY19" fmla="*/ 6103 h 6853991"/>
              <a:gd name="connsiteX20" fmla="*/ 1213711 w 10908632"/>
              <a:gd name="connsiteY20" fmla="*/ 0 h 6853991"/>
              <a:gd name="connsiteX21" fmla="*/ 1848893 w 10908632"/>
              <a:gd name="connsiteY21" fmla="*/ 0 h 6853991"/>
              <a:gd name="connsiteX22" fmla="*/ 1770204 w 10908632"/>
              <a:gd name="connsiteY22" fmla="*/ 82534 h 6853991"/>
              <a:gd name="connsiteX23" fmla="*/ 477253 w 10908632"/>
              <a:gd name="connsiteY23" fmla="*/ 3429000 h 6853991"/>
              <a:gd name="connsiteX24" fmla="*/ 1770204 w 10908632"/>
              <a:gd name="connsiteY24" fmla="*/ 6775466 h 6853991"/>
              <a:gd name="connsiteX25" fmla="*/ 1845071 w 10908632"/>
              <a:gd name="connsiteY25" fmla="*/ 6853991 h 6853991"/>
              <a:gd name="connsiteX26" fmla="*/ 1210561 w 10908632"/>
              <a:gd name="connsiteY26" fmla="*/ 6853991 h 6853991"/>
              <a:gd name="connsiteX27" fmla="*/ 1083579 w 10908632"/>
              <a:gd name="connsiteY27" fmla="*/ 6692406 h 6853991"/>
              <a:gd name="connsiteX28" fmla="*/ 0 w 10908632"/>
              <a:gd name="connsiteY28" fmla="*/ 3429000 h 6853991"/>
              <a:gd name="connsiteX29" fmla="*/ 1083579 w 10908632"/>
              <a:gd name="connsiteY29" fmla="*/ 165594 h 6853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908632" h="6853991">
                <a:moveTo>
                  <a:pt x="9059740" y="0"/>
                </a:moveTo>
                <a:lnTo>
                  <a:pt x="9694921" y="0"/>
                </a:lnTo>
                <a:lnTo>
                  <a:pt x="9825053" y="165594"/>
                </a:lnTo>
                <a:cubicBezTo>
                  <a:pt x="10505610" y="1075607"/>
                  <a:pt x="10908632" y="2205238"/>
                  <a:pt x="10908632" y="3429000"/>
                </a:cubicBezTo>
                <a:cubicBezTo>
                  <a:pt x="10908632" y="4652762"/>
                  <a:pt x="10505610" y="5782393"/>
                  <a:pt x="9825053" y="6692406"/>
                </a:cubicBezTo>
                <a:lnTo>
                  <a:pt x="9698072" y="6853991"/>
                </a:lnTo>
                <a:lnTo>
                  <a:pt x="9063562" y="6853991"/>
                </a:lnTo>
                <a:lnTo>
                  <a:pt x="9138428" y="6775466"/>
                </a:lnTo>
                <a:cubicBezTo>
                  <a:pt x="9941761" y="5891604"/>
                  <a:pt x="10431379" y="4717480"/>
                  <a:pt x="10431379" y="3429000"/>
                </a:cubicBezTo>
                <a:cubicBezTo>
                  <a:pt x="10431379" y="2140521"/>
                  <a:pt x="9941761" y="966397"/>
                  <a:pt x="9138428" y="82534"/>
                </a:cubicBezTo>
                <a:close/>
                <a:moveTo>
                  <a:pt x="2037821" y="0"/>
                </a:moveTo>
                <a:lnTo>
                  <a:pt x="8870811" y="0"/>
                </a:lnTo>
                <a:lnTo>
                  <a:pt x="8877212" y="6103"/>
                </a:lnTo>
                <a:cubicBezTo>
                  <a:pt x="9753207" y="882099"/>
                  <a:pt x="10295021" y="2092275"/>
                  <a:pt x="10295021" y="3429000"/>
                </a:cubicBezTo>
                <a:cubicBezTo>
                  <a:pt x="10295021" y="4765725"/>
                  <a:pt x="9753207" y="5975902"/>
                  <a:pt x="8877212" y="6851897"/>
                </a:cubicBezTo>
                <a:lnTo>
                  <a:pt x="8875015" y="6853991"/>
                </a:lnTo>
                <a:lnTo>
                  <a:pt x="2033617" y="6853991"/>
                </a:lnTo>
                <a:lnTo>
                  <a:pt x="2031421" y="6851897"/>
                </a:lnTo>
                <a:cubicBezTo>
                  <a:pt x="1155426" y="5975902"/>
                  <a:pt x="613611" y="4765725"/>
                  <a:pt x="613611" y="3429000"/>
                </a:cubicBezTo>
                <a:cubicBezTo>
                  <a:pt x="613611" y="2092275"/>
                  <a:pt x="1155425" y="882099"/>
                  <a:pt x="2031420" y="6103"/>
                </a:cubicBezTo>
                <a:close/>
                <a:moveTo>
                  <a:pt x="1213711" y="0"/>
                </a:moveTo>
                <a:lnTo>
                  <a:pt x="1848893" y="0"/>
                </a:lnTo>
                <a:lnTo>
                  <a:pt x="1770204" y="82534"/>
                </a:lnTo>
                <a:cubicBezTo>
                  <a:pt x="966871" y="966397"/>
                  <a:pt x="477253" y="2140521"/>
                  <a:pt x="477253" y="3429000"/>
                </a:cubicBezTo>
                <a:cubicBezTo>
                  <a:pt x="477253" y="4717480"/>
                  <a:pt x="966872" y="5891604"/>
                  <a:pt x="1770204" y="6775466"/>
                </a:cubicBezTo>
                <a:lnTo>
                  <a:pt x="1845071" y="6853991"/>
                </a:lnTo>
                <a:lnTo>
                  <a:pt x="1210561" y="6853991"/>
                </a:lnTo>
                <a:lnTo>
                  <a:pt x="1083579" y="6692406"/>
                </a:lnTo>
                <a:cubicBezTo>
                  <a:pt x="403022" y="5782393"/>
                  <a:pt x="0" y="4652762"/>
                  <a:pt x="0" y="3429000"/>
                </a:cubicBezTo>
                <a:cubicBezTo>
                  <a:pt x="0" y="2205238"/>
                  <a:pt x="403022" y="1075607"/>
                  <a:pt x="1083579" y="1655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1D5EE8-D50A-47CE-875B-658BB607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561" y="2049525"/>
            <a:ext cx="6674879" cy="275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79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D63623D-0780-42DA-8E45-6614463D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01" y="891540"/>
            <a:ext cx="10209797" cy="42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10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91E69A1-A7EF-436F-9671-8EE06697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3" y="2567993"/>
            <a:ext cx="4744384" cy="205505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976582" y="200429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Entidade</a:t>
            </a:r>
            <a:endParaRPr lang="pt-BR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369455" y="139688"/>
            <a:ext cx="1129988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tx1"/>
                </a:solidFill>
              </a:rPr>
              <a:t>Citação</a:t>
            </a:r>
          </a:p>
          <a:p>
            <a:endParaRPr lang="pt-BR" dirty="0">
              <a:solidFill>
                <a:schemeClr val="tx1"/>
              </a:solidFill>
            </a:endParaRPr>
          </a:p>
          <a:p>
            <a:r>
              <a:rPr lang="pt-BR" dirty="0" smtClean="0">
                <a:solidFill>
                  <a:schemeClr val="tx1"/>
                </a:solidFill>
              </a:rPr>
              <a:t>Aprendemos que entidade é  fundamental para o desenvolvimento do modelo conceitual.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Segundo Celso Poderoso:</a:t>
            </a:r>
          </a:p>
          <a:p>
            <a:r>
              <a:rPr lang="pt-BR" dirty="0">
                <a:solidFill>
                  <a:schemeClr val="tx1"/>
                </a:solidFill>
              </a:rPr>
              <a:t>	</a:t>
            </a:r>
            <a:r>
              <a:rPr lang="pt-BR" dirty="0" smtClean="0">
                <a:solidFill>
                  <a:schemeClr val="tx1"/>
                </a:solidFill>
              </a:rPr>
              <a:t>“Entidade é um agrupamento lógico de informações inter-relacionadas necessárias para a execução</a:t>
            </a:r>
          </a:p>
          <a:p>
            <a:r>
              <a:rPr lang="pt-BR" dirty="0" smtClean="0">
                <a:solidFill>
                  <a:schemeClr val="tx1"/>
                </a:solidFill>
              </a:rPr>
              <a:t>Das atividades do sistema”.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342910" y="1861671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Classe de Entidade </a:t>
            </a:r>
            <a:r>
              <a:rPr lang="pt-BR" b="1" dirty="0" smtClean="0"/>
              <a:t>- </a:t>
            </a:r>
            <a:r>
              <a:rPr lang="pt-BR" b="1" dirty="0" err="1" smtClean="0"/>
              <a:t>Entity</a:t>
            </a:r>
            <a:endParaRPr lang="pt-BR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381" y="2231003"/>
            <a:ext cx="6090385" cy="3991296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>
            <a:off x="4409944" y="3094182"/>
            <a:ext cx="1981620" cy="15288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537109" y="3593334"/>
            <a:ext cx="1981620" cy="152886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445230" y="4092486"/>
            <a:ext cx="1981620" cy="152886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4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27" y="220322"/>
            <a:ext cx="9354271" cy="642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B09612E-7C2E-4165-B472-D05DCB1F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4" y="963560"/>
            <a:ext cx="10448977" cy="43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487</Words>
  <Application>Microsoft Office PowerPoint</Application>
  <PresentationFormat>Widescreen</PresentationFormat>
  <Paragraphs>84</Paragraphs>
  <Slides>68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3" baseType="lpstr">
      <vt:lpstr>Arial</vt:lpstr>
      <vt:lpstr>Rockwell</vt:lpstr>
      <vt:lpstr>Rockwell Condensed</vt:lpstr>
      <vt:lpstr>Wingdings</vt:lpstr>
      <vt:lpstr>Tipo de Madeira</vt:lpstr>
      <vt:lpstr>INICIO do PI</vt:lpstr>
      <vt:lpstr>FASES</vt:lpstr>
      <vt:lpstr>Situação problema PI (CLINICa ROMULLUS)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Parei aqui! Dia 16 a gente volta!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cereja do bolo</vt:lpstr>
      <vt:lpstr>Apresentação do PowerPoint</vt:lpstr>
      <vt:lpstr>Apresentação do PowerPoint</vt:lpstr>
      <vt:lpstr>Apresentação do PowerPoint</vt:lpstr>
      <vt:lpstr>Entidade forte e fraca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namespace</vt:lpstr>
      <vt:lpstr>Namespaces</vt:lpstr>
      <vt:lpstr>Apresentação do PowerPoint</vt:lpstr>
      <vt:lpstr>VSCODE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sismedconsole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Encerramento de bd</dc:title>
  <dc:creator>Karython Gomes de Oliveira</dc:creator>
  <cp:lastModifiedBy>Romulo Cesar Silvestre Leite</cp:lastModifiedBy>
  <cp:revision>22</cp:revision>
  <dcterms:created xsi:type="dcterms:W3CDTF">2023-11-10T18:19:41Z</dcterms:created>
  <dcterms:modified xsi:type="dcterms:W3CDTF">2023-11-17T00:36:58Z</dcterms:modified>
</cp:coreProperties>
</file>